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8" r:id="rId4"/>
    <p:sldId id="265" r:id="rId5"/>
    <p:sldId id="259" r:id="rId6"/>
    <p:sldId id="266" r:id="rId7"/>
    <p:sldId id="257" r:id="rId8"/>
    <p:sldId id="269" r:id="rId9"/>
    <p:sldId id="271" r:id="rId10"/>
    <p:sldId id="272" r:id="rId11"/>
    <p:sldId id="267" r:id="rId12"/>
    <p:sldId id="268" r:id="rId13"/>
    <p:sldId id="261" r:id="rId14"/>
    <p:sldId id="273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835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58A97E5-B0F6-4100-B80F-5F33C5EDA20D}" type="datetimeFigureOut">
              <a:rPr lang="en-US" smtClean="0"/>
              <a:pPr/>
              <a:t>8/7/2018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23A3D9D-6AF3-40F3-B143-387A2B7BDC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97E5-B0F6-4100-B80F-5F33C5EDA20D}" type="datetimeFigureOut">
              <a:rPr lang="en-US" smtClean="0"/>
              <a:pPr/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3D9D-6AF3-40F3-B143-387A2B7BDC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97E5-B0F6-4100-B80F-5F33C5EDA20D}" type="datetimeFigureOut">
              <a:rPr lang="en-US" smtClean="0"/>
              <a:pPr/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3D9D-6AF3-40F3-B143-387A2B7BDC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958A97E5-B0F6-4100-B80F-5F33C5EDA20D}" type="datetimeFigureOut">
              <a:rPr lang="en-US" smtClean="0"/>
              <a:pPr/>
              <a:t>8/7/2018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23A3D9D-6AF3-40F3-B143-387A2B7BDC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97E5-B0F6-4100-B80F-5F33C5EDA20D}" type="datetimeFigureOut">
              <a:rPr lang="en-US" smtClean="0"/>
              <a:pPr/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3D9D-6AF3-40F3-B143-387A2B7BDC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58A97E5-B0F6-4100-B80F-5F33C5EDA20D}" type="datetimeFigureOut">
              <a:rPr lang="en-US" smtClean="0"/>
              <a:pPr/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23A3D9D-6AF3-40F3-B143-387A2B7BDC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97E5-B0F6-4100-B80F-5F33C5EDA20D}" type="datetimeFigureOut">
              <a:rPr lang="en-US" smtClean="0"/>
              <a:pPr/>
              <a:t>8/7/2018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3D9D-6AF3-40F3-B143-387A2B7BDC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97E5-B0F6-4100-B80F-5F33C5EDA20D}" type="datetimeFigureOut">
              <a:rPr lang="en-US" smtClean="0"/>
              <a:pPr/>
              <a:t>8/7/2018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3D9D-6AF3-40F3-B143-387A2B7BDC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97E5-B0F6-4100-B80F-5F33C5EDA20D}" type="datetimeFigureOut">
              <a:rPr lang="en-US" smtClean="0"/>
              <a:pPr/>
              <a:t>8/7/2018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3D9D-6AF3-40F3-B143-387A2B7BDC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97E5-B0F6-4100-B80F-5F33C5EDA20D}" type="datetimeFigureOut">
              <a:rPr lang="en-US" smtClean="0"/>
              <a:pPr/>
              <a:t>8/7/2018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3D9D-6AF3-40F3-B143-387A2B7BDC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97E5-B0F6-4100-B80F-5F33C5EDA20D}" type="datetimeFigureOut">
              <a:rPr lang="en-US" smtClean="0"/>
              <a:pPr/>
              <a:t>8/7/2018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3D9D-6AF3-40F3-B143-387A2B7BDC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58A97E5-B0F6-4100-B80F-5F33C5EDA20D}" type="datetimeFigureOut">
              <a:rPr lang="en-US" smtClean="0"/>
              <a:pPr/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3D9D-6AF3-40F3-B143-387A2B7BDC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97E5-B0F6-4100-B80F-5F33C5EDA20D}" type="datetimeFigureOut">
              <a:rPr lang="en-US" smtClean="0"/>
              <a:pPr/>
              <a:t>8/7/2018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3D9D-6AF3-40F3-B143-387A2B7BDC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97E5-B0F6-4100-B80F-5F33C5EDA20D}" type="datetimeFigureOut">
              <a:rPr lang="en-US" smtClean="0"/>
              <a:pPr/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3D9D-6AF3-40F3-B143-387A2B7BDC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97E5-B0F6-4100-B80F-5F33C5EDA20D}" type="datetimeFigureOut">
              <a:rPr lang="en-US" smtClean="0"/>
              <a:pPr/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3D9D-6AF3-40F3-B143-387A2B7BDC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58A97E5-B0F6-4100-B80F-5F33C5EDA20D}" type="datetimeFigureOut">
              <a:rPr lang="en-US" smtClean="0"/>
              <a:pPr/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23A3D9D-6AF3-40F3-B143-387A2B7BDC0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58A97E5-B0F6-4100-B80F-5F33C5EDA20D}" type="datetimeFigureOut">
              <a:rPr lang="en-US" smtClean="0"/>
              <a:pPr/>
              <a:t>8/7/2018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23A3D9D-6AF3-40F3-B143-387A2B7BDC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58A97E5-B0F6-4100-B80F-5F33C5EDA20D}" type="datetimeFigureOut">
              <a:rPr lang="en-US" smtClean="0"/>
              <a:pPr/>
              <a:t>8/7/2018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23A3D9D-6AF3-40F3-B143-387A2B7BDC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97E5-B0F6-4100-B80F-5F33C5EDA20D}" type="datetimeFigureOut">
              <a:rPr lang="en-US" smtClean="0"/>
              <a:pPr/>
              <a:t>8/7/2018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3D9D-6AF3-40F3-B143-387A2B7BDC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58A97E5-B0F6-4100-B80F-5F33C5EDA20D}" type="datetimeFigureOut">
              <a:rPr lang="en-US" smtClean="0"/>
              <a:pPr/>
              <a:t>8/7/2018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23A3D9D-6AF3-40F3-B143-387A2B7BDC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58A97E5-B0F6-4100-B80F-5F33C5EDA20D}" type="datetimeFigureOut">
              <a:rPr lang="en-US" smtClean="0"/>
              <a:pPr/>
              <a:t>8/7/2018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23A3D9D-6AF3-40F3-B143-387A2B7BDC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58A97E5-B0F6-4100-B80F-5F33C5EDA20D}" type="datetimeFigureOut">
              <a:rPr lang="en-US" smtClean="0"/>
              <a:pPr/>
              <a:t>8/7/2018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23A3D9D-6AF3-40F3-B143-387A2B7BDC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58A97E5-B0F6-4100-B80F-5F33C5EDA20D}" type="datetimeFigureOut">
              <a:rPr lang="en-US" smtClean="0"/>
              <a:pPr/>
              <a:t>8/7/2018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23A3D9D-6AF3-40F3-B143-387A2B7BDC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58A97E5-B0F6-4100-B80F-5F33C5EDA20D}" type="datetimeFigureOut">
              <a:rPr lang="en-US" smtClean="0"/>
              <a:pPr/>
              <a:t>8/7/2018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23A3D9D-6AF3-40F3-B143-387A2B7BDC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EYLASTEFFANIA\Downloads\logo INTMPE LATAM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640487"/>
            <a:ext cx="7543800" cy="1874113"/>
          </a:xfrm>
          <a:prstGeom prst="rect">
            <a:avLst/>
          </a:prstGeom>
          <a:noFill/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5105400" y="3200400"/>
            <a:ext cx="38100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Contáctanos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en: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</a:t>
            </a:r>
            <a:r>
              <a:rPr lang="en-US" sz="2400" dirty="0" err="1">
                <a:solidFill>
                  <a:schemeClr val="accent6"/>
                </a:solidFill>
              </a:rPr>
              <a:t>ephone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>
              <a:spcBef>
                <a:spcPct val="20000"/>
              </a:spcBef>
            </a:pPr>
            <a:r>
              <a:rPr lang="en-US" sz="2400" dirty="0">
                <a:solidFill>
                  <a:schemeClr val="accent6"/>
                </a:solidFill>
              </a:rPr>
              <a:t>52 222 219 7855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algn="ctr">
              <a:spcBef>
                <a:spcPct val="20000"/>
              </a:spcBef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343400" y="5029200"/>
            <a:ext cx="39624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br>
              <a:rPr lang="en-US" sz="2000" b="1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p.castillo@intmpe.com</a:t>
            </a:r>
            <a:b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2000" b="1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kumimoji="0" lang="en-US" sz="2000" b="1" i="0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s.castillo@intmpe.com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 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HEYLASTEFFANIA\Downloads\logo INTMPE LATAM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45035"/>
            <a:ext cx="2819400" cy="640765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3886200" cy="35814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sz="1600" b="1" u="sng" dirty="0"/>
              <a:t>1. SERIE DE ACERO ALTO EN MANGANESO </a:t>
            </a:r>
          </a:p>
          <a:p>
            <a:pPr algn="just">
              <a:buNone/>
            </a:pPr>
            <a:endParaRPr lang="es-ES" sz="1600" dirty="0"/>
          </a:p>
          <a:p>
            <a:pPr lvl="0" algn="just">
              <a:buNone/>
            </a:pPr>
            <a:r>
              <a:rPr lang="es-ES" sz="1600" dirty="0"/>
              <a:t>	Piezas de acero, con un peso de menos de 5000 kg por pieza, incluyendo los cóncavos y liners para Cono, trituradoras, placas de mandíbula trituradoras de mandíbula, y arriba o abajo cóncavos para trituradoras giratorias.</a:t>
            </a:r>
            <a:endParaRPr lang="en-US" sz="1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53000" y="1752600"/>
            <a:ext cx="3810000" cy="31242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ES" sz="1600" b="1" u="sng" dirty="0"/>
              <a:t>2. SERIE RESISTENTE AL CALOR-DESGASTE DE LA ALEACIÓN DE ACERO</a:t>
            </a:r>
          </a:p>
          <a:p>
            <a:pPr marL="448056" lvl="0" indent="-38404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endParaRPr lang="es-ES" sz="1600" b="1" u="sng" dirty="0"/>
          </a:p>
          <a:p>
            <a:pPr marL="448056" lvl="0" indent="-384048" algn="just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ES" sz="1600" dirty="0"/>
              <a:t>	Los productos de anti-oxidación, resistentes al calor, resistentes al desgaste están ampliamente utilizados en las industrias de energía, la metalurgia y la construcción. Tal como horno placas de lecho, placas de parrilla, boquillas de pulverización, </a:t>
            </a:r>
            <a:r>
              <a:rPr lang="es-ES" sz="1600" dirty="0" err="1"/>
              <a:t>etc</a:t>
            </a:r>
            <a:r>
              <a:rPr lang="es-ES" sz="1600" dirty="0"/>
              <a:t> 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474583"/>
            <a:ext cx="8991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3200" b="1" u="sng" dirty="0">
                <a:solidFill>
                  <a:srgbClr val="0000FF"/>
                </a:solidFill>
              </a:rPr>
              <a:t>III.-MPE CONO Y LINERS DE MANGANESO  Y PIEZAS ESPECIALES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5857" t="41667" r="10981" b="12500"/>
          <a:stretch>
            <a:fillRect/>
          </a:stretch>
        </p:blipFill>
        <p:spPr bwMode="auto">
          <a:xfrm>
            <a:off x="374073" y="4953000"/>
            <a:ext cx="442652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l="5857" t="23958" r="11567" b="9375"/>
          <a:stretch>
            <a:fillRect/>
          </a:stretch>
        </p:blipFill>
        <p:spPr bwMode="auto">
          <a:xfrm>
            <a:off x="5486400" y="4953000"/>
            <a:ext cx="318968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HEYLASTEFFANIA\Downloads\logo INTMPE LATAM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45035"/>
            <a:ext cx="2819400" cy="64076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474583"/>
            <a:ext cx="8991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3200" b="1" u="sng" dirty="0">
                <a:solidFill>
                  <a:srgbClr val="0000FF"/>
                </a:solidFill>
              </a:rPr>
              <a:t>III.-MPE CONO Y LINERS DE MANGANESO  Y PIEZAS ESPECIALES</a:t>
            </a:r>
          </a:p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1676400"/>
            <a:ext cx="3886200" cy="35814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48056" indent="-384048" algn="just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ES" sz="1600" b="1" u="sng" dirty="0"/>
              <a:t>3</a:t>
            </a:r>
            <a:r>
              <a:rPr kumimoji="0" lang="es-ES" sz="16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lang="es-ES" sz="1600" b="1" u="sng" dirty="0"/>
              <a:t>ALTA SERIE DE ALEACIÓN DE CROMO</a:t>
            </a:r>
          </a:p>
          <a:p>
            <a:pPr marL="448056" marR="0" lvl="0" indent="-38404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s-ES" sz="16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lvl="0" indent="-384048" algn="just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ES" sz="1600" dirty="0"/>
              <a:t>	Estas partes incluyen martillos planos de impacto, barras de impacto, la placa de revestimiento y bolas de molienda para molinos de bolas, martillos para trituradoras, codos de tubo y tubos para máquinas en las centrales eléctricas.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029200" y="3581400"/>
            <a:ext cx="3886200" cy="2895600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es-ES" sz="1600" b="1" u="sng" dirty="0"/>
              <a:t>4. SERIE DE ALEACIÓN DE CARBONO INOXIDABLE</a:t>
            </a:r>
          </a:p>
          <a:p>
            <a:pPr algn="just">
              <a:buNone/>
            </a:pPr>
            <a:endParaRPr lang="es-ES" sz="1600" b="1" u="sng" dirty="0"/>
          </a:p>
          <a:p>
            <a:pPr algn="just">
              <a:buNone/>
            </a:pPr>
            <a:endParaRPr lang="es-ES" sz="1600" dirty="0"/>
          </a:p>
          <a:p>
            <a:pPr lvl="0" algn="just">
              <a:buNone/>
            </a:pPr>
            <a:r>
              <a:rPr lang="es-ES" sz="1600" dirty="0"/>
              <a:t>	Piezas de acero de aleación de carbono, con un peso de menos de 5000 kg por pieza, incluyendo las pedestales, poleas, conos y estantes para trituradoras de mandíbula.</a:t>
            </a:r>
            <a:endParaRPr 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13470" t="33333" r="18594" b="8333"/>
          <a:stretch>
            <a:fillRect/>
          </a:stretch>
        </p:blipFill>
        <p:spPr bwMode="auto">
          <a:xfrm>
            <a:off x="762000" y="5018690"/>
            <a:ext cx="3494314" cy="168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 l="12518" t="41667" r="55856" b="6250"/>
          <a:stretch>
            <a:fillRect/>
          </a:stretch>
        </p:blipFill>
        <p:spPr bwMode="auto">
          <a:xfrm>
            <a:off x="6324600" y="1676400"/>
            <a:ext cx="1905000" cy="176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HN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IntMPE: Política de Pruebas</a:t>
            </a:r>
            <a:endParaRPr lang="en-US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HN" b="1" dirty="0"/>
              <a:t>int</a:t>
            </a:r>
            <a:r>
              <a:rPr lang="es-HN" b="1" dirty="0">
                <a:solidFill>
                  <a:srgbClr val="0000FF"/>
                </a:solidFill>
              </a:rPr>
              <a:t>MPE</a:t>
            </a:r>
            <a:r>
              <a:rPr lang="es-HN" dirty="0"/>
              <a:t> </a:t>
            </a:r>
            <a:r>
              <a:rPr lang="es-ES" dirty="0"/>
              <a:t>podría proporcionar 1 juego de piezas (y o una bomba completa) incluyendo impulsor y revestimientos en metal cromado ASTM 532 u otro material de metal / elastómero adecuado para la instalación y pruebas mediante un acuerdo comercial.</a:t>
            </a:r>
            <a:endParaRPr lang="en-US" dirty="0"/>
          </a:p>
        </p:txBody>
      </p:sp>
      <p:pic>
        <p:nvPicPr>
          <p:cNvPr id="4" name="Picture 2" descr="C:\Users\SHEYLASTEFFANIA\Downloads\logo INTMPE LATAM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45035"/>
            <a:ext cx="2819400" cy="6407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2612992"/>
          </a:xfrm>
        </p:spPr>
        <p:txBody>
          <a:bodyPr numCol="3">
            <a:normAutofit/>
          </a:bodyPr>
          <a:lstStyle/>
          <a:p>
            <a:pPr>
              <a:buNone/>
            </a:pPr>
            <a:r>
              <a:rPr lang="es-MX" sz="1400" dirty="0"/>
              <a:t>	1. Instalaciones avanzadas, trabajadores experimentados que estrictamente realizan y documentan los procedimientos ISO9002.</a:t>
            </a:r>
            <a:endParaRPr lang="en-US" sz="1400" dirty="0"/>
          </a:p>
          <a:p>
            <a:pPr>
              <a:buNone/>
            </a:pPr>
            <a:endParaRPr lang="es-MX" sz="1400" dirty="0"/>
          </a:p>
          <a:p>
            <a:pPr>
              <a:buNone/>
            </a:pPr>
            <a:endParaRPr lang="es-MX" sz="1400" dirty="0"/>
          </a:p>
          <a:p>
            <a:pPr>
              <a:buNone/>
            </a:pPr>
            <a:endParaRPr lang="es-MX" sz="1400" dirty="0"/>
          </a:p>
          <a:p>
            <a:pPr>
              <a:buNone/>
            </a:pPr>
            <a:endParaRPr lang="es-MX" sz="1400" dirty="0"/>
          </a:p>
          <a:p>
            <a:pPr>
              <a:buNone/>
            </a:pPr>
            <a:r>
              <a:rPr lang="es-MX" sz="1400" dirty="0"/>
              <a:t>	2. Sistemas de control de calidad riguroso, tales como: El análisis químico, las propiedades mecánicas, de rayos X, prueba actual de Eddy, prueba ultrasónica, prueba o inspección con tinte penetrante, micrografía, pruebas de presión, etc.</a:t>
            </a:r>
          </a:p>
          <a:p>
            <a:pPr>
              <a:buNone/>
            </a:pPr>
            <a:r>
              <a:rPr lang="es-MX" sz="1400" dirty="0"/>
              <a:t>	3. Hojas de datos detalladas detectables del materiales y de inspección para cada artículo según ISO 9002.</a:t>
            </a:r>
          </a:p>
          <a:p>
            <a:pPr>
              <a:buNone/>
            </a:pPr>
            <a:endParaRPr lang="es-MX" sz="1400" dirty="0"/>
          </a:p>
          <a:p>
            <a:pPr>
              <a:buNone/>
            </a:pPr>
            <a:r>
              <a:rPr lang="es-MX" sz="1400" dirty="0"/>
              <a:t>	</a:t>
            </a:r>
            <a:r>
              <a:rPr lang="es-MX" sz="1400" b="1" dirty="0"/>
              <a:t>4. Cumplimiento con las normas ASTM, DIN y ANSI. </a:t>
            </a:r>
            <a:endParaRPr lang="en-US" sz="1400" b="1" dirty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2" descr="C:\Users\SHEYLASTEFFANIA\Downloads\logo INTMPE LATAM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381000"/>
            <a:ext cx="6035113" cy="1371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00200" y="20574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/>
              <a:t>GARANTÍA DE CALIDAD</a:t>
            </a:r>
            <a:endParaRPr lang="en-US" sz="36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57400"/>
            <a:ext cx="8382000" cy="3505200"/>
          </a:xfrm>
        </p:spPr>
        <p:txBody>
          <a:bodyPr>
            <a:normAutofit/>
          </a:bodyPr>
          <a:lstStyle/>
          <a:p>
            <a:pPr algn="ctr"/>
            <a:r>
              <a:rPr lang="es-HN" sz="4000" b="1" dirty="0">
                <a:solidFill>
                  <a:srgbClr val="0000FF"/>
                </a:solidFill>
              </a:rPr>
              <a:t>¡GRACIAS POR SU CONFIANZA Y PREFERENCIA!</a:t>
            </a:r>
            <a:endParaRPr lang="en-US" sz="4000" b="1" dirty="0">
              <a:solidFill>
                <a:srgbClr val="0000FF"/>
              </a:solidFill>
            </a:endParaRPr>
          </a:p>
        </p:txBody>
      </p:sp>
      <p:pic>
        <p:nvPicPr>
          <p:cNvPr id="4" name="Picture 2" descr="C:\Users\SHEYLASTEFFANIA\Downloads\logo INTMPE LATAM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05000"/>
            <a:ext cx="8717385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HN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INTRODUCCIÓN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endParaRPr lang="es-HN" b="1" dirty="0"/>
          </a:p>
          <a:p>
            <a:pPr algn="just"/>
            <a:endParaRPr lang="es-HN" b="1" dirty="0"/>
          </a:p>
          <a:p>
            <a:pPr algn="just"/>
            <a:r>
              <a:rPr lang="es-HN" b="1" dirty="0"/>
              <a:t>int</a:t>
            </a:r>
            <a:r>
              <a:rPr lang="es-HN" b="1" dirty="0">
                <a:solidFill>
                  <a:srgbClr val="0000FF"/>
                </a:solidFill>
              </a:rPr>
              <a:t>MPE</a:t>
            </a:r>
            <a:r>
              <a:rPr lang="es-HN" b="1" dirty="0"/>
              <a:t>  </a:t>
            </a:r>
            <a:r>
              <a:rPr lang="es-HN" dirty="0"/>
              <a:t>es una empresa especializada en la industria de </a:t>
            </a:r>
            <a:r>
              <a:rPr lang="es-HN"/>
              <a:t>fabricación detallada </a:t>
            </a:r>
            <a:r>
              <a:rPr lang="es-HN" dirty="0"/>
              <a:t>de bombas, válvulas y materiales para procesamiento </a:t>
            </a:r>
            <a:r>
              <a:rPr lang="es-HN"/>
              <a:t>de minerales y más; </a:t>
            </a:r>
            <a:r>
              <a:rPr lang="es-HN" dirty="0"/>
              <a:t>contando con un certificado en ISO 9001.</a:t>
            </a:r>
          </a:p>
          <a:p>
            <a:pPr algn="just">
              <a:buNone/>
            </a:pPr>
            <a:endParaRPr lang="es-HN" dirty="0"/>
          </a:p>
          <a:p>
            <a:pPr algn="just">
              <a:buNone/>
            </a:pPr>
            <a:endParaRPr lang="es-HN" dirty="0"/>
          </a:p>
          <a:p>
            <a:pPr algn="just">
              <a:buNone/>
            </a:pPr>
            <a:r>
              <a:rPr lang="es-HN" dirty="0"/>
              <a:t> 	</a:t>
            </a:r>
            <a:r>
              <a:rPr lang="es-HN" sz="2000" i="1" dirty="0"/>
              <a:t>Contando con un </a:t>
            </a:r>
            <a:r>
              <a:rPr lang="es-HN" sz="2000" b="1" i="1" dirty="0"/>
              <a:t>instituto de investigaciones en Bombas, </a:t>
            </a:r>
            <a:r>
              <a:rPr lang="es-HN" sz="2000" i="1" dirty="0"/>
              <a:t>que sirve para toda la industria de bombas. </a:t>
            </a:r>
            <a:endParaRPr lang="en-US" i="1" dirty="0"/>
          </a:p>
        </p:txBody>
      </p:sp>
      <p:pic>
        <p:nvPicPr>
          <p:cNvPr id="5" name="Picture 2" descr="C:\Users\SHEYLASTEFFANIA\Downloads\logo INTMPE LATAM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45035"/>
            <a:ext cx="2819400" cy="6407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267494"/>
            <a:ext cx="9144000" cy="1399032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HN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BOMBAS INTERCAMBIABLES CON WARMAN 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763000" cy="3962400"/>
          </a:xfrm>
        </p:spPr>
        <p:txBody>
          <a:bodyPr>
            <a:normAutofit fontScale="77500" lnSpcReduction="20000"/>
          </a:bodyPr>
          <a:lstStyle/>
          <a:p>
            <a:r>
              <a:rPr lang="es-HN" b="1" dirty="0"/>
              <a:t>Bombas </a:t>
            </a:r>
          </a:p>
          <a:p>
            <a:pPr>
              <a:buFont typeface="Wingdings" pitchFamily="2" charset="2"/>
              <a:buChar char="Ø"/>
            </a:pPr>
            <a:r>
              <a:rPr lang="es-HN" dirty="0"/>
              <a:t>Bombas para lodo </a:t>
            </a:r>
          </a:p>
          <a:p>
            <a:pPr>
              <a:buFont typeface="Wingdings" pitchFamily="2" charset="2"/>
              <a:buChar char="Ø"/>
            </a:pPr>
            <a:r>
              <a:rPr lang="es-HN" dirty="0"/>
              <a:t>Bombas sumergibles </a:t>
            </a:r>
          </a:p>
          <a:p>
            <a:pPr>
              <a:buFont typeface="Wingdings" pitchFamily="2" charset="2"/>
              <a:buChar char="Ø"/>
            </a:pPr>
            <a:r>
              <a:rPr lang="es-HN" dirty="0"/>
              <a:t>Bombas para aguas residuales </a:t>
            </a:r>
          </a:p>
          <a:p>
            <a:pPr>
              <a:buFont typeface="Wingdings" pitchFamily="2" charset="2"/>
              <a:buChar char="Ø"/>
            </a:pPr>
            <a:r>
              <a:rPr lang="es-ES" dirty="0"/>
              <a:t>Bombas de agua de doble aspiración de división horizontal y más…</a:t>
            </a:r>
          </a:p>
          <a:p>
            <a:r>
              <a:rPr lang="es-ES" b="1" i="1" dirty="0"/>
              <a:t>Partes para las bombas</a:t>
            </a:r>
            <a:r>
              <a:rPr lang="es-ES" dirty="0"/>
              <a:t> </a:t>
            </a:r>
            <a:br>
              <a:rPr lang="es-ES" dirty="0"/>
            </a:br>
            <a:r>
              <a:rPr lang="es-ES" dirty="0"/>
              <a:t>-Componentes de motor </a:t>
            </a:r>
          </a:p>
          <a:p>
            <a:pPr>
              <a:buNone/>
            </a:pPr>
            <a:r>
              <a:rPr lang="es-ES" dirty="0"/>
              <a:t>	-Elementos de las bombas</a:t>
            </a:r>
          </a:p>
          <a:p>
            <a:pPr>
              <a:buNone/>
            </a:pPr>
            <a:r>
              <a:rPr lang="es-ES" dirty="0"/>
              <a:t>	(Los cuales pueden ser con los </a:t>
            </a:r>
            <a:br>
              <a:rPr lang="es-ES" dirty="0"/>
            </a:br>
            <a:r>
              <a:rPr lang="es-ES" dirty="0"/>
              <a:t>diseños del consumidor o con </a:t>
            </a:r>
            <a:br>
              <a:rPr lang="es-ES" dirty="0"/>
            </a:br>
            <a:r>
              <a:rPr lang="es-ES" dirty="0"/>
              <a:t>nuestros diseños)  </a:t>
            </a:r>
          </a:p>
          <a:p>
            <a:pPr>
              <a:buNone/>
            </a:pPr>
            <a:endParaRPr lang="es-ES" dirty="0"/>
          </a:p>
          <a:p>
            <a:endParaRPr lang="en-US" dirty="0"/>
          </a:p>
        </p:txBody>
      </p:sp>
      <p:pic>
        <p:nvPicPr>
          <p:cNvPr id="4" name="Picture 3" descr="bombas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3928052"/>
            <a:ext cx="3733800" cy="2701348"/>
          </a:xfrm>
          <a:prstGeom prst="rect">
            <a:avLst/>
          </a:prstGeom>
        </p:spPr>
      </p:pic>
      <p:pic>
        <p:nvPicPr>
          <p:cNvPr id="5" name="Picture 2" descr="C:\Users\SHEYLASTEFFANIA\Downloads\logo INTMPE LATAM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45035"/>
            <a:ext cx="2819400" cy="6407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Válvulas</a:t>
            </a:r>
            <a:r>
              <a:rPr lang="es-HN" b="1" dirty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2743200"/>
          </a:xfrm>
        </p:spPr>
        <p:txBody>
          <a:bodyPr>
            <a:normAutofit fontScale="70000" lnSpcReduction="20000"/>
          </a:bodyPr>
          <a:lstStyle/>
          <a:p>
            <a:r>
              <a:rPr lang="es-HN" dirty="0"/>
              <a:t>Válvulas de compuerta</a:t>
            </a:r>
          </a:p>
          <a:p>
            <a:r>
              <a:rPr lang="es-HN" dirty="0"/>
              <a:t>Válvulas de globo </a:t>
            </a:r>
          </a:p>
          <a:p>
            <a:r>
              <a:rPr lang="es-HN" dirty="0"/>
              <a:t>Válvulas de retención</a:t>
            </a:r>
          </a:p>
          <a:p>
            <a:r>
              <a:rPr lang="es-HN" dirty="0"/>
              <a:t>Válvulas de bola </a:t>
            </a:r>
          </a:p>
          <a:p>
            <a:r>
              <a:rPr lang="es-HN" dirty="0"/>
              <a:t>Válvulas de reducción de presión </a:t>
            </a:r>
          </a:p>
          <a:p>
            <a:r>
              <a:rPr lang="es-HN" dirty="0"/>
              <a:t>Válvulas de vacío</a:t>
            </a:r>
          </a:p>
          <a:p>
            <a:r>
              <a:rPr lang="es-HN" dirty="0"/>
              <a:t>Válvulas de servicios especiales: Industria de energía, Petroleras y para la Industria petroquímica. </a:t>
            </a:r>
            <a:endParaRPr lang="en-US" dirty="0"/>
          </a:p>
        </p:txBody>
      </p:sp>
      <p:pic>
        <p:nvPicPr>
          <p:cNvPr id="4" name="Picture 2" descr="C:\Users\SHEYLASTEFFANIA\Downloads\logo INTMPE LATAM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45035"/>
            <a:ext cx="2819400" cy="64076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4459" t="29069" r="80892" b="51551"/>
          <a:stretch>
            <a:fillRect/>
          </a:stretch>
        </p:blipFill>
        <p:spPr bwMode="auto">
          <a:xfrm>
            <a:off x="2133600" y="1447800"/>
            <a:ext cx="5334000" cy="231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HEYLASTEFFANIA\Downloads\logo INTMPE LATAM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45035"/>
            <a:ext cx="2819400" cy="64076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9600" y="381000"/>
            <a:ext cx="9753600" cy="1399032"/>
          </a:xfrm>
        </p:spPr>
        <p:txBody>
          <a:bodyPr>
            <a:noAutofit/>
          </a:bodyPr>
          <a:lstStyle/>
          <a:p>
            <a:pPr algn="ctr"/>
            <a:r>
              <a:rPr lang="es-HN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ESPECIFICACIONES DE VÁLVULAS </a:t>
            </a:r>
            <a:endParaRPr lang="en-US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21008"/>
            <a:ext cx="8305800" cy="2993992"/>
          </a:xfrm>
        </p:spPr>
        <p:txBody>
          <a:bodyPr>
            <a:normAutofit fontScale="77500" lnSpcReduction="20000"/>
          </a:bodyPr>
          <a:lstStyle/>
          <a:p>
            <a:r>
              <a:rPr lang="es-HN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Presión</a:t>
            </a:r>
            <a:r>
              <a:rPr lang="es-HN" dirty="0"/>
              <a:t>: 0.1MPa a 200 </a:t>
            </a:r>
            <a:r>
              <a:rPr lang="es-HN" dirty="0" err="1"/>
              <a:t>MPa</a:t>
            </a:r>
            <a:r>
              <a:rPr lang="es-HN" dirty="0"/>
              <a:t> </a:t>
            </a:r>
          </a:p>
          <a:p>
            <a:r>
              <a:rPr lang="es-HN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Medida Nominal</a:t>
            </a:r>
            <a:r>
              <a:rPr lang="es-HN" dirty="0"/>
              <a:t>: 3 a 2600mm</a:t>
            </a:r>
          </a:p>
          <a:p>
            <a:r>
              <a:rPr lang="es-HN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Temperatura</a:t>
            </a:r>
            <a:r>
              <a:rPr lang="es-HN" dirty="0"/>
              <a:t>: -196°C a 860°C </a:t>
            </a:r>
          </a:p>
          <a:p>
            <a:endParaRPr lang="es-HN" dirty="0"/>
          </a:p>
          <a:p>
            <a:pPr algn="just">
              <a:buNone/>
            </a:pPr>
            <a:r>
              <a:rPr lang="es-HN" dirty="0"/>
              <a:t>-</a:t>
            </a:r>
            <a:r>
              <a:rPr lang="es-HN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Materiales: </a:t>
            </a:r>
            <a:r>
              <a:rPr lang="es-HN" dirty="0"/>
              <a:t>Acero de carbono, acero aleado, acero inoxidable, acero inoxidable dúplex, </a:t>
            </a:r>
            <a:r>
              <a:rPr lang="es-ES" dirty="0"/>
              <a:t>acero de aleación de alta temperatura, tales como HH y HG, aleaciones de titanio y similares con todos los elastómeros.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67494"/>
            <a:ext cx="8534400" cy="1399032"/>
          </a:xfrm>
        </p:spPr>
        <p:txBody>
          <a:bodyPr>
            <a:normAutofit fontScale="90000"/>
          </a:bodyPr>
          <a:lstStyle/>
          <a:p>
            <a:r>
              <a:rPr lang="es-HN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Procesamiento</a:t>
            </a:r>
            <a:r>
              <a:rPr lang="es-HN" dirty="0"/>
              <a:t> </a:t>
            </a:r>
            <a:r>
              <a:rPr lang="es-HN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 minerales</a:t>
            </a:r>
            <a:endParaRPr lang="en-US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2667000" cy="4191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s-MX" sz="1800" b="1" u="sng" dirty="0">
                <a:solidFill>
                  <a:srgbClr val="0000FF"/>
                </a:solidFill>
              </a:rPr>
              <a:t>I.-</a:t>
            </a:r>
            <a:r>
              <a:rPr lang="en-US" sz="1800" b="1" u="sng" dirty="0">
                <a:solidFill>
                  <a:srgbClr val="0000FF"/>
                </a:solidFill>
              </a:rPr>
              <a:t> MOLINO DE BOLAS LAINAS SIN PERNOS, MOLDES GRANDES PARA ARTÍCULOS DE METAL DURO.</a:t>
            </a:r>
          </a:p>
          <a:p>
            <a:pPr>
              <a:lnSpc>
                <a:spcPct val="110000"/>
              </a:lnSpc>
            </a:pPr>
            <a:endParaRPr lang="en-US" sz="1800" b="1" u="sng" dirty="0">
              <a:solidFill>
                <a:srgbClr val="0000FF"/>
              </a:solidFill>
            </a:endParaRPr>
          </a:p>
          <a:p>
            <a:pPr>
              <a:lnSpc>
                <a:spcPct val="110000"/>
              </a:lnSpc>
              <a:buFont typeface="+mj-lt"/>
              <a:buAutoNum type="arabicPeriod"/>
            </a:pPr>
            <a:r>
              <a:rPr lang="es-MX" sz="1600" b="1" dirty="0"/>
              <a:t>LINERS (LAINAS) SIN PERNOS</a:t>
            </a:r>
          </a:p>
          <a:p>
            <a:pPr>
              <a:lnSpc>
                <a:spcPct val="110000"/>
              </a:lnSpc>
              <a:buFont typeface="+mj-lt"/>
              <a:buAutoNum type="arabicPeriod"/>
            </a:pPr>
            <a:r>
              <a:rPr lang="es-MX" sz="1600" b="1" dirty="0"/>
              <a:t>PIEZAS DE DESGASTE PARA CONO TRITURADORAS</a:t>
            </a:r>
          </a:p>
          <a:p>
            <a:pPr>
              <a:lnSpc>
                <a:spcPct val="110000"/>
              </a:lnSpc>
              <a:buFont typeface="+mj-lt"/>
              <a:buAutoNum type="arabicPeriod"/>
            </a:pPr>
            <a:r>
              <a:rPr lang="es-MX" sz="1600" b="1" dirty="0"/>
              <a:t>CURVAS DE RESISTENCIA DE DESGASTE Y LAS PARTES DEL MOLINO DE BOLA</a:t>
            </a:r>
            <a:endParaRPr lang="en-US" sz="1600" b="1" dirty="0"/>
          </a:p>
          <a:p>
            <a:pPr>
              <a:lnSpc>
                <a:spcPct val="110000"/>
              </a:lnSpc>
              <a:buFont typeface="+mj-lt"/>
              <a:buAutoNum type="arabicPeriod"/>
            </a:pPr>
            <a:r>
              <a:rPr lang="es-MX" sz="1600" b="1" dirty="0"/>
              <a:t>PIEZAS DE DESGASTE PARA PULVERIZAR CARBÓN</a:t>
            </a:r>
          </a:p>
          <a:p>
            <a:pPr>
              <a:lnSpc>
                <a:spcPct val="110000"/>
              </a:lnSpc>
              <a:buFont typeface="+mj-lt"/>
              <a:buAutoNum type="arabicPeriod"/>
            </a:pPr>
            <a:r>
              <a:rPr lang="es-MX" sz="1600" b="1" dirty="0"/>
              <a:t>GRANDES DESGASTES POR FUNDICIÓN</a:t>
            </a:r>
          </a:p>
          <a:p>
            <a:pPr>
              <a:lnSpc>
                <a:spcPct val="110000"/>
              </a:lnSpc>
              <a:buNone/>
            </a:pPr>
            <a:endParaRPr lang="es-MX" sz="1600" b="1" dirty="0"/>
          </a:p>
          <a:p>
            <a:endParaRPr lang="es-HN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2" descr="C:\Users\SHEYLASTEFFANIA\Downloads\logo INTMPE LATAM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45035"/>
            <a:ext cx="2819400" cy="640765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352800" y="1676400"/>
            <a:ext cx="2667000" cy="4191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448056" marR="0" indent="-384048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sz="1400" b="1" u="sng" dirty="0">
                <a:solidFill>
                  <a:srgbClr val="0000FF"/>
                </a:solidFill>
              </a:rPr>
              <a:t>II.-</a:t>
            </a:r>
            <a:r>
              <a:rPr lang="es-MX" sz="1400" b="1" u="sng" dirty="0">
                <a:solidFill>
                  <a:srgbClr val="0000FF"/>
                </a:solidFill>
              </a:rPr>
              <a:t>ALTA ALEACIÓN DE LA FUNDICIÓN CENTRÍFUGA EN HH Y HK PRODUCTOS RESISTENTES AL CALOR.</a:t>
            </a:r>
            <a:endParaRPr lang="en-US" sz="1400" b="1" u="sng" dirty="0">
              <a:solidFill>
                <a:srgbClr val="0000FF"/>
              </a:solidFill>
            </a:endParaRPr>
          </a:p>
          <a:p>
            <a:pPr marL="448056" marR="0" indent="-384048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s-HN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lvl="0" indent="-384048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s-ES" sz="1200" b="1" dirty="0"/>
              <a:t>LOS PRINCIPALES MERCADOS Y PRODUCTOS TÍPICOS</a:t>
            </a:r>
          </a:p>
          <a:p>
            <a:pPr marL="448056" indent="-384048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s-MX" sz="1200" b="1" dirty="0"/>
              <a:t>GARANTÍA DE CALIDAD</a:t>
            </a:r>
            <a:endParaRPr lang="en-US" sz="1200" b="1" dirty="0"/>
          </a:p>
          <a:p>
            <a:pPr marL="578358" lvl="0" indent="-514350">
              <a:spcBef>
                <a:spcPct val="20000"/>
              </a:spcBef>
              <a:buClr>
                <a:schemeClr val="accent1"/>
              </a:buClr>
              <a:buSzPct val="80000"/>
              <a:buFont typeface="+mj-lt"/>
              <a:buAutoNum type="arabicPeriod"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172200" y="1676400"/>
            <a:ext cx="2667000" cy="419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s-ES" sz="1400" b="1" u="sng" dirty="0">
                <a:solidFill>
                  <a:srgbClr val="0000FF"/>
                </a:solidFill>
              </a:rPr>
              <a:t>III.-MPE CONO Y LINERS DE MANGANESO  Y PIEZAS ESPECIALES</a:t>
            </a:r>
          </a:p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endParaRPr lang="es-ES" sz="1600" b="1" u="sng" dirty="0">
              <a:solidFill>
                <a:srgbClr val="0000FF"/>
              </a:solidFill>
            </a:endParaRPr>
          </a:p>
          <a:p>
            <a:pPr marL="448056" lvl="0" indent="-384048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+mj-lt"/>
              <a:buAutoNum type="arabicPeriod"/>
            </a:pPr>
            <a:endParaRPr lang="es-ES" sz="1300" b="1" dirty="0"/>
          </a:p>
          <a:p>
            <a:pPr marL="448056" lvl="0" indent="-384048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s-ES" sz="1300" b="1" dirty="0"/>
              <a:t>SERIE DE ACERO ALTO EN MANGANESO </a:t>
            </a:r>
          </a:p>
          <a:p>
            <a:pPr marL="448056" lvl="0" indent="-384048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s-ES" sz="1300" b="1" dirty="0"/>
              <a:t>SERIE RESISTENTE AL CALOR-DESGASTE DE LA ALEACIÓN DE ACERO</a:t>
            </a:r>
          </a:p>
          <a:p>
            <a:pPr marL="448056" lvl="0" indent="-384048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s-ES" sz="1300" b="1" dirty="0"/>
              <a:t>ALTA SERIE DE ALEACIÓN DE CROMO</a:t>
            </a:r>
          </a:p>
          <a:p>
            <a:pPr marL="448056" lvl="0" indent="-384048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s-ES" sz="1300" b="1" dirty="0"/>
              <a:t>SERIE DE ALEACIÓN DE CARBONO INOXIDABLE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296400" cy="1399032"/>
          </a:xfrm>
        </p:spPr>
        <p:txBody>
          <a:bodyPr>
            <a:normAutofit fontScale="90000"/>
          </a:bodyPr>
          <a:lstStyle/>
          <a:p>
            <a:pPr algn="ctr"/>
            <a:br>
              <a:rPr lang="es-MX" sz="3100" b="1" u="sng" dirty="0">
                <a:solidFill>
                  <a:srgbClr val="0000FF"/>
                </a:solidFill>
                <a:effectLst/>
              </a:rPr>
            </a:br>
            <a:br>
              <a:rPr lang="es-MX" sz="3100" b="1" u="sng" dirty="0">
                <a:solidFill>
                  <a:srgbClr val="0000FF"/>
                </a:solidFill>
                <a:effectLst/>
              </a:rPr>
            </a:br>
            <a:br>
              <a:rPr lang="en-US" sz="4400" b="1" u="sng" dirty="0">
                <a:solidFill>
                  <a:srgbClr val="0000FF"/>
                </a:solidFill>
              </a:rPr>
            </a:br>
            <a:endParaRPr lang="en-US" dirty="0"/>
          </a:p>
        </p:txBody>
      </p:sp>
      <p:pic>
        <p:nvPicPr>
          <p:cNvPr id="4" name="Picture 2" descr="C:\Users\SHEYLASTEFFANIA\Downloads\logo INTMPE LATAM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76200"/>
            <a:ext cx="2819400" cy="640765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1676400"/>
            <a:ext cx="5334000" cy="50292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ES" sz="1600" b="1" u="sng" dirty="0"/>
              <a:t>1. </a:t>
            </a:r>
            <a:r>
              <a:rPr lang="es-MX" sz="1600" b="1" u="sng" dirty="0"/>
              <a:t>LINERS (</a:t>
            </a:r>
            <a:r>
              <a:rPr lang="es-MX" sz="1600" b="1" u="sng" dirty="0" err="1"/>
              <a:t>Lainas</a:t>
            </a:r>
            <a:r>
              <a:rPr lang="es-MX" sz="1600" b="1" u="sng" dirty="0"/>
              <a:t>) SIN PERNOS</a:t>
            </a:r>
          </a:p>
          <a:p>
            <a:pPr marL="448056" indent="-384048" algn="just">
              <a:spcBef>
                <a:spcPct val="20000"/>
              </a:spcBef>
              <a:buClr>
                <a:schemeClr val="accent1"/>
              </a:buClr>
              <a:buSzPct val="80000"/>
            </a:pPr>
            <a:br>
              <a:rPr lang="es-ES" sz="1600" dirty="0"/>
            </a:br>
            <a:r>
              <a:rPr lang="es-ES" sz="1400" dirty="0"/>
              <a:t>	</a:t>
            </a:r>
            <a:r>
              <a:rPr lang="es-MX" sz="1400" dirty="0"/>
              <a:t> Estos son los nuevos productos en la serie de </a:t>
            </a:r>
            <a:r>
              <a:rPr lang="es-MX" sz="1400" dirty="0" err="1"/>
              <a:t>lainas</a:t>
            </a:r>
            <a:r>
              <a:rPr lang="es-MX" sz="1400" dirty="0"/>
              <a:t> en intMPE y son sustitutos dentro de minas, plantas eléctrica y cementeras.  </a:t>
            </a:r>
          </a:p>
          <a:p>
            <a:pPr marL="448056" indent="-384048" algn="just">
              <a:spcBef>
                <a:spcPct val="200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s-MX" sz="1400" b="1" dirty="0"/>
              <a:t>	</a:t>
            </a:r>
            <a:r>
              <a:rPr lang="es-MX" sz="1400" b="1" u="sng" dirty="0"/>
              <a:t>ESTE PRODUCTO LOGRA MAXIMIZAR LOS BENEFICIOS ECONÓMICOS.</a:t>
            </a:r>
            <a:r>
              <a:rPr lang="es-MX" sz="1400" dirty="0"/>
              <a:t> </a:t>
            </a:r>
          </a:p>
          <a:p>
            <a:pPr marL="448056" indent="-384048" algn="just">
              <a:spcBef>
                <a:spcPct val="200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s-MX" sz="1400" dirty="0"/>
              <a:t>El rendimiento del anti-desgaste es </a:t>
            </a:r>
            <a:r>
              <a:rPr lang="es-MX" sz="1400" b="1" u="sng" dirty="0"/>
              <a:t>CUATRO VECES </a:t>
            </a:r>
            <a:r>
              <a:rPr lang="es-MX" sz="1400" dirty="0"/>
              <a:t>más alta que el del hierro alto en manganeso y el doble del hierro bajo en aleación. </a:t>
            </a:r>
            <a:br>
              <a:rPr lang="es-MX" sz="1400" dirty="0"/>
            </a:br>
            <a:endParaRPr lang="es-MX" sz="1400" dirty="0"/>
          </a:p>
          <a:p>
            <a:pPr marL="448056" indent="-384048" algn="just">
              <a:spcBef>
                <a:spcPct val="200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s-MX" sz="1400" dirty="0"/>
              <a:t>Las ventajas en nuestros diseños son:</a:t>
            </a:r>
          </a:p>
          <a:p>
            <a:pPr marL="448056" indent="-384048" algn="just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MX" sz="1400" dirty="0"/>
              <a:t>-No trae pernos</a:t>
            </a:r>
          </a:p>
          <a:p>
            <a:pPr marL="448056" indent="-384048" algn="just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MX" sz="1400" dirty="0"/>
              <a:t>-Ninguna fuga de polvo</a:t>
            </a:r>
          </a:p>
          <a:p>
            <a:pPr marL="448056" indent="-384048" algn="just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MX" sz="1400" dirty="0"/>
              <a:t>-No requiere de reparaciones durante periodos de trabajo con una gran cantidad de reducción de sonido.</a:t>
            </a:r>
          </a:p>
          <a:p>
            <a:pPr marL="448056" indent="-384048" algn="just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MX" sz="1400" dirty="0"/>
              <a:t>-Alcanza la dureza ideal (HRc48-55), pero también el valor de dureza ideal (AK30-100J).</a:t>
            </a:r>
            <a:endParaRPr lang="en-US" sz="1400" dirty="0"/>
          </a:p>
          <a:p>
            <a:pPr marL="448056" lvl="0" indent="-384048" algn="just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endParaRPr lang="es-ES" sz="1600" dirty="0"/>
          </a:p>
        </p:txBody>
      </p:sp>
      <p:pic>
        <p:nvPicPr>
          <p:cNvPr id="7" name="Imagen 5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40" t="26914" r="20693" b="25986"/>
          <a:stretch/>
        </p:blipFill>
        <p:spPr bwMode="auto">
          <a:xfrm>
            <a:off x="5638800" y="1828800"/>
            <a:ext cx="2850226" cy="31588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5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9" t="31386" r="43412" b="38095"/>
          <a:stretch/>
        </p:blipFill>
        <p:spPr bwMode="auto">
          <a:xfrm>
            <a:off x="6019800" y="5105400"/>
            <a:ext cx="2299854" cy="152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2400" y="762000"/>
            <a:ext cx="899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2400" b="1" u="sng" dirty="0">
                <a:solidFill>
                  <a:srgbClr val="0000FF"/>
                </a:solidFill>
              </a:rPr>
              <a:t>I.-MOLINO DE BOLAS, LAINAS SIN PERNOS, MOLDES GRANDES PARA ARTICULOS DE METAL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HEYLASTEFFANIA\Downloads\logo INTMPE LATAM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76200"/>
            <a:ext cx="2819400" cy="640765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066800" y="1600200"/>
            <a:ext cx="3810000" cy="41148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ES" sz="1600" b="1" u="sng" dirty="0"/>
              <a:t>2. </a:t>
            </a:r>
            <a:r>
              <a:rPr lang="es-MX" sz="1600" b="1" u="sng" dirty="0"/>
              <a:t>Piezas de desgaste para Cono Trituradoras</a:t>
            </a:r>
          </a:p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br>
              <a:rPr lang="es-MX" sz="1600" b="1" u="sng" dirty="0"/>
            </a:br>
            <a:endParaRPr lang="es-MX" sz="1600" b="1" u="sng" dirty="0"/>
          </a:p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MX" sz="1600" b="1" u="sng" dirty="0"/>
              <a:t>3.- Curvas de Resistencia de desgaste y las Partes del Molino de Bola</a:t>
            </a:r>
          </a:p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endParaRPr lang="es-MX" sz="1600" b="1" u="sng" dirty="0"/>
          </a:p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endParaRPr lang="es-MX" sz="1600" b="1" u="sng" dirty="0"/>
          </a:p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MX" sz="1600" b="1" u="sng" dirty="0"/>
              <a:t>4.-Piezas de desgaste para Pulverizar Carbón</a:t>
            </a:r>
          </a:p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endParaRPr lang="es-MX" sz="1600" b="1" u="sng" dirty="0"/>
          </a:p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endParaRPr lang="es-MX" sz="1600" b="1" u="sng" dirty="0"/>
          </a:p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MX" sz="1600" b="1" u="sng" dirty="0"/>
              <a:t>5.-Grandes Desgastes por Fundición</a:t>
            </a:r>
          </a:p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endParaRPr lang="es-MX" sz="1600" b="1" u="sng" dirty="0"/>
          </a:p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endParaRPr lang="es-MX" sz="1600" b="1" u="sng" dirty="0"/>
          </a:p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endParaRPr lang="es-MX" sz="1600" b="1" u="sng" dirty="0"/>
          </a:p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endParaRPr lang="en-US" sz="1600" b="1" u="sng" dirty="0"/>
          </a:p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endParaRPr lang="es-ES" sz="1600" b="1" u="sng" dirty="0"/>
          </a:p>
          <a:p>
            <a:pPr marL="448056" lvl="0" indent="-38404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endParaRPr lang="es-ES" sz="1600" b="1" u="sng" dirty="0"/>
          </a:p>
          <a:p>
            <a:pPr marL="448056" lvl="0" indent="-38404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endParaRPr lang="es-ES" sz="1600" b="1" u="sng" dirty="0"/>
          </a:p>
          <a:p>
            <a:pPr marL="448056" lvl="0" indent="-384048" algn="just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ES" sz="1600" dirty="0"/>
              <a:t>	</a:t>
            </a:r>
          </a:p>
        </p:txBody>
      </p:sp>
      <p:pic>
        <p:nvPicPr>
          <p:cNvPr id="7" name="Imagen 2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447800"/>
            <a:ext cx="1905000" cy="1143000"/>
          </a:xfrm>
          <a:prstGeom prst="rect">
            <a:avLst/>
          </a:prstGeom>
        </p:spPr>
      </p:pic>
      <p:pic>
        <p:nvPicPr>
          <p:cNvPr id="8" name="Imagen 2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590800"/>
            <a:ext cx="1524000" cy="1163782"/>
          </a:xfrm>
          <a:prstGeom prst="rect">
            <a:avLst/>
          </a:prstGeom>
        </p:spPr>
      </p:pic>
      <p:pic>
        <p:nvPicPr>
          <p:cNvPr id="9" name="Imagen 9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4" y="3733800"/>
            <a:ext cx="1814946" cy="1045960"/>
          </a:xfrm>
          <a:prstGeom prst="rect">
            <a:avLst/>
          </a:prstGeom>
        </p:spPr>
      </p:pic>
      <p:pic>
        <p:nvPicPr>
          <p:cNvPr id="11" name="Imagen 133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" t="1925" r="2469" b="4917"/>
          <a:stretch/>
        </p:blipFill>
        <p:spPr bwMode="auto">
          <a:xfrm>
            <a:off x="7620000" y="4800600"/>
            <a:ext cx="824346" cy="10044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n 13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800600"/>
            <a:ext cx="886690" cy="100445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1000" y="6133981"/>
            <a:ext cx="8610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1400" dirty="0"/>
              <a:t>*</a:t>
            </a:r>
            <a:r>
              <a:rPr lang="es-ES" sz="1400" dirty="0"/>
              <a:t>Somos capaces de producir piezas de fundición de hasta 25 toneladas de peso en todo tipo de materiales para el desgaste y resistencia al calor con 30 toneladas de horno eléctrico.</a:t>
            </a:r>
            <a:endParaRPr lang="en-US" sz="1400" dirty="0"/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2400" y="685800"/>
            <a:ext cx="899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2400" b="1" u="sng" dirty="0">
                <a:solidFill>
                  <a:srgbClr val="0000FF"/>
                </a:solidFill>
              </a:rPr>
              <a:t>I.-MOLINO DE BOLAS, LAINAS SIN PERNOS, MOLDES GRANDES PARA ARTICULOS DE METAL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746592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es-ES" sz="3200" b="1" dirty="0"/>
              <a:t>LOS PRINCIPALES MERCADOS Y PRODUCTOS TÍPICOS</a:t>
            </a:r>
            <a:endParaRPr lang="en-US" b="1" dirty="0"/>
          </a:p>
          <a:p>
            <a:r>
              <a:rPr lang="es-MX" sz="3200" b="1" dirty="0">
                <a:solidFill>
                  <a:srgbClr val="000066"/>
                </a:solidFill>
              </a:rPr>
              <a:t>1.PETROQUÍMICO</a:t>
            </a:r>
            <a:endParaRPr lang="en-US" sz="3200" b="1" dirty="0">
              <a:solidFill>
                <a:srgbClr val="000066"/>
              </a:solidFill>
            </a:endParaRPr>
          </a:p>
          <a:p>
            <a:pPr>
              <a:buNone/>
            </a:pPr>
            <a:r>
              <a:rPr lang="es-MX" sz="3200" dirty="0"/>
              <a:t>	Tubos, accesorios, bobinas, colectores y otros artículos, recopilados o no, utilizados en los hornos de craqueo y la reforma de los hornos.</a:t>
            </a:r>
            <a:br>
              <a:rPr lang="es-MX" sz="3200" dirty="0"/>
            </a:br>
            <a:endParaRPr lang="en-US" sz="3200" dirty="0"/>
          </a:p>
          <a:p>
            <a:r>
              <a:rPr lang="es-MX" sz="3200" b="1" dirty="0">
                <a:solidFill>
                  <a:srgbClr val="000066"/>
                </a:solidFill>
              </a:rPr>
              <a:t>2. METALÚRGICO</a:t>
            </a:r>
            <a:br>
              <a:rPr lang="es-MX" sz="3200" dirty="0"/>
            </a:br>
            <a:r>
              <a:rPr lang="es-MX" sz="3200" dirty="0"/>
              <a:t>Rollos, tubos radiantes y varios bastidores estáticos para CAL (línea de templadura Continua)/CGL (línea de galvanización Continua).</a:t>
            </a:r>
            <a:br>
              <a:rPr lang="es-MX" sz="3200" dirty="0"/>
            </a:br>
            <a:endParaRPr lang="en-US" sz="3200" dirty="0"/>
          </a:p>
          <a:p>
            <a:r>
              <a:rPr lang="es-MX" sz="3200" b="1" dirty="0">
                <a:solidFill>
                  <a:srgbClr val="000066"/>
                </a:solidFill>
              </a:rPr>
              <a:t>3.CRISTAL</a:t>
            </a:r>
            <a:endParaRPr lang="en-US" sz="3200" b="1" dirty="0">
              <a:solidFill>
                <a:srgbClr val="000066"/>
              </a:solidFill>
            </a:endParaRPr>
          </a:p>
          <a:p>
            <a:pPr>
              <a:buNone/>
            </a:pPr>
            <a:r>
              <a:rPr lang="es-MX" sz="3200" dirty="0"/>
              <a:t>	Varios rollos usados en vidrio flotando recocido </a:t>
            </a:r>
            <a:r>
              <a:rPr lang="es-MX" sz="3200" dirty="0" err="1"/>
              <a:t>lehr</a:t>
            </a:r>
            <a:r>
              <a:rPr lang="es-MX" sz="3200" dirty="0"/>
              <a:t> y producción de cristal fundido. </a:t>
            </a:r>
            <a:endParaRPr lang="en-US" sz="3200" dirty="0"/>
          </a:p>
          <a:p>
            <a:pPr>
              <a:buNone/>
            </a:pPr>
            <a:r>
              <a:rPr lang="es-MX" sz="3200" dirty="0"/>
              <a:t> </a:t>
            </a:r>
            <a:endParaRPr lang="en-US" sz="3200" dirty="0"/>
          </a:p>
          <a:p>
            <a:r>
              <a:rPr lang="es-MX" sz="3200" b="1" dirty="0">
                <a:solidFill>
                  <a:srgbClr val="000066"/>
                </a:solidFill>
              </a:rPr>
              <a:t>4 INDUSTRIA DE TRATAMIENTO TÉRMICO </a:t>
            </a:r>
            <a:endParaRPr lang="en-US" sz="3200" b="1" dirty="0">
              <a:solidFill>
                <a:srgbClr val="000066"/>
              </a:solidFill>
            </a:endParaRPr>
          </a:p>
          <a:p>
            <a:pPr>
              <a:buNone/>
            </a:pPr>
            <a:r>
              <a:rPr lang="es-MX" sz="3200" dirty="0"/>
              <a:t>	Varias partes hechas por fundición de precisión y el método de fundición en arena, como Bandejas y rejillas, cestas, guías de la cadena, ventiladores, correas enlace fundido, etc. </a:t>
            </a:r>
            <a:endParaRPr lang="en-US" sz="3200" dirty="0"/>
          </a:p>
          <a:p>
            <a:r>
              <a:rPr lang="es-MX" sz="3200" b="1" dirty="0">
                <a:solidFill>
                  <a:srgbClr val="000066"/>
                </a:solidFill>
              </a:rPr>
              <a:t>CAPACIDADES</a:t>
            </a:r>
            <a:endParaRPr lang="en-US" sz="3200" b="1" dirty="0">
              <a:solidFill>
                <a:srgbClr val="000066"/>
              </a:solidFill>
            </a:endParaRPr>
          </a:p>
          <a:p>
            <a:pPr>
              <a:buNone/>
            </a:pPr>
            <a:r>
              <a:rPr lang="es-HN" sz="3200" b="1" dirty="0">
                <a:solidFill>
                  <a:srgbClr val="000066"/>
                </a:solidFill>
              </a:rPr>
              <a:t>	</a:t>
            </a:r>
            <a:r>
              <a:rPr lang="es-HN" sz="3200" dirty="0"/>
              <a:t>Fundición centrífuga (</a:t>
            </a:r>
            <a:r>
              <a:rPr lang="es-HN" sz="3200" dirty="0" err="1"/>
              <a:t>Dia</a:t>
            </a:r>
            <a:r>
              <a:rPr lang="es-HN" sz="3200" dirty="0"/>
              <a:t> de 40 a 1600 mm.); Fundición de Inversiones; </a:t>
            </a:r>
            <a:r>
              <a:rPr lang="es-HN" sz="3200" dirty="0" err="1"/>
              <a:t>FundiciónEstática</a:t>
            </a:r>
            <a:r>
              <a:rPr lang="es-HN" sz="3200" dirty="0"/>
              <a:t> (resina unida y arena verde); Soldadura y Fabricación; Laboreo, Rectificado y pulido; Ensayos destructivos y no destructivos</a:t>
            </a:r>
            <a:endParaRPr lang="en-US" sz="3200" dirty="0"/>
          </a:p>
          <a:p>
            <a:pPr>
              <a:buNone/>
            </a:pPr>
            <a:endParaRPr lang="es-E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68580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u="sng" dirty="0">
                <a:solidFill>
                  <a:srgbClr val="0000FF"/>
                </a:solidFill>
              </a:rPr>
              <a:t>II.-</a:t>
            </a:r>
            <a:r>
              <a:rPr lang="es-MX" sz="2800" b="1" u="sng" dirty="0">
                <a:solidFill>
                  <a:srgbClr val="0000FF"/>
                </a:solidFill>
              </a:rPr>
              <a:t> ALTA ALEACIÓN DE LA FUNDICIÓN CENTRÍFUGA EN HH Y HK PRODUCTOS RESISTENTES AL CALOR.</a:t>
            </a:r>
            <a:endParaRPr lang="en-US" dirty="0"/>
          </a:p>
        </p:txBody>
      </p:sp>
      <p:pic>
        <p:nvPicPr>
          <p:cNvPr id="5" name="Picture 2" descr="C:\Users\SHEYLASTEFFANIA\Downloads\logo INTMPE LATAM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76200"/>
            <a:ext cx="2819400" cy="6407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Verv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6682</TotalTime>
  <Words>508</Words>
  <Application>Microsoft Office PowerPoint</Application>
  <PresentationFormat>On-screen Show (4:3)</PresentationFormat>
  <Paragraphs>125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Bookman Old Style</vt:lpstr>
      <vt:lpstr>Century Gothic</vt:lpstr>
      <vt:lpstr>Gill Sans MT</vt:lpstr>
      <vt:lpstr>Verdana</vt:lpstr>
      <vt:lpstr>Wingdings</vt:lpstr>
      <vt:lpstr>Wingdings 2</vt:lpstr>
      <vt:lpstr>Wingdings 3</vt:lpstr>
      <vt:lpstr>Verve</vt:lpstr>
      <vt:lpstr>Origin</vt:lpstr>
      <vt:lpstr>PowerPoint Presentation</vt:lpstr>
      <vt:lpstr>INTRODUCCIÓN</vt:lpstr>
      <vt:lpstr>BOMBAS INTERCAMBIABLES CON WARMAN </vt:lpstr>
      <vt:lpstr>Válvulas </vt:lpstr>
      <vt:lpstr>ESPECIFICACIONES DE VÁLVULAS </vt:lpstr>
      <vt:lpstr>Procesamiento de minerales</vt:lpstr>
      <vt:lpstr>   </vt:lpstr>
      <vt:lpstr>PowerPoint Presentation</vt:lpstr>
      <vt:lpstr>PowerPoint Presentation</vt:lpstr>
      <vt:lpstr>PowerPoint Presentation</vt:lpstr>
      <vt:lpstr>PowerPoint Presentation</vt:lpstr>
      <vt:lpstr>IntMPE: Política de Pruebas</vt:lpstr>
      <vt:lpstr>PowerPoint Presentation</vt:lpstr>
      <vt:lpstr>¡GRACIAS POR SU CONFIANZA Y PREFERENCIA!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SHEYLASTEFFANIA</dc:creator>
  <cp:lastModifiedBy>INTMPE</cp:lastModifiedBy>
  <cp:revision>28</cp:revision>
  <dcterms:created xsi:type="dcterms:W3CDTF">2016-01-18T17:56:17Z</dcterms:created>
  <dcterms:modified xsi:type="dcterms:W3CDTF">2018-08-07T22:48:53Z</dcterms:modified>
</cp:coreProperties>
</file>